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9" r:id="rId25"/>
    <p:sldId id="290" r:id="rId26"/>
    <p:sldId id="291" r:id="rId27"/>
    <p:sldId id="286" r:id="rId28"/>
    <p:sldId id="287" r:id="rId29"/>
    <p:sldId id="288" r:id="rId30"/>
  </p:sldIdLst>
  <p:sldSz cx="9144000" cy="6858000" type="screen4x3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77419" autoAdjust="0"/>
  </p:normalViewPr>
  <p:slideViewPr>
    <p:cSldViewPr>
      <p:cViewPr varScale="1">
        <p:scale>
          <a:sx n="56" d="100"/>
          <a:sy n="56" d="100"/>
        </p:scale>
        <p:origin x="-177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Einleitung:</a:t>
            </a:r>
          </a:p>
          <a:p>
            <a:r>
              <a:rPr lang="de-DE" dirty="0" smtClean="0"/>
              <a:t>Aufgabe:</a:t>
            </a:r>
            <a:r>
              <a:rPr lang="de-DE" baseline="0" dirty="0" smtClean="0"/>
              <a:t> 	erstes Ziel: Senden SensorDaten</a:t>
            </a:r>
          </a:p>
          <a:p>
            <a:r>
              <a:rPr lang="de-DE" baseline="0" dirty="0" smtClean="0"/>
              <a:t>		Einarbeiten in </a:t>
            </a:r>
            <a:r>
              <a:rPr lang="de-DE" baseline="0" dirty="0" err="1" smtClean="0"/>
              <a:t>Raspbi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Toolchain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CrossCompiling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   	 Einarbeiten in den bereits vorhandenen Quellcode.</a:t>
            </a:r>
          </a:p>
          <a:p>
            <a:r>
              <a:rPr lang="de-DE" baseline="0" dirty="0" smtClean="0"/>
              <a:t>		</a:t>
            </a:r>
          </a:p>
          <a:p>
            <a:r>
              <a:rPr lang="de-DE" baseline="0" dirty="0" smtClean="0"/>
              <a:t>		Arbeiten mit den Motoren. Demofunktion wurde geschrieben</a:t>
            </a:r>
          </a:p>
          <a:p>
            <a:r>
              <a:rPr lang="de-DE" baseline="0" dirty="0" smtClean="0"/>
              <a:t>		</a:t>
            </a:r>
          </a:p>
          <a:p>
            <a:r>
              <a:rPr lang="de-DE" baseline="0" dirty="0" smtClean="0"/>
              <a:t>		Kontrolle von außerhalb über die </a:t>
            </a:r>
            <a:r>
              <a:rPr lang="de-DE" baseline="0" dirty="0" err="1" smtClean="0"/>
              <a:t>Apps</a:t>
            </a:r>
            <a:endParaRPr lang="de-DE" baseline="0" dirty="0" smtClean="0"/>
          </a:p>
          <a:p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Welche</a:t>
            </a:r>
            <a:r>
              <a:rPr lang="de-DE" baseline="0" dirty="0" smtClean="0"/>
              <a:t> Daten werden gesendet?</a:t>
            </a:r>
          </a:p>
          <a:p>
            <a:r>
              <a:rPr lang="de-DE" baseline="0" dirty="0" smtClean="0"/>
              <a:t>Protokoll erzählen.</a:t>
            </a:r>
          </a:p>
          <a:p>
            <a:r>
              <a:rPr lang="de-DE" baseline="0" dirty="0" smtClean="0"/>
              <a:t>Paket wurde mittels </a:t>
            </a:r>
            <a:r>
              <a:rPr lang="de-DE" baseline="0" dirty="0" err="1" smtClean="0"/>
              <a:t>memcopy</a:t>
            </a:r>
            <a:r>
              <a:rPr lang="de-DE" baseline="0" dirty="0" smtClean="0"/>
              <a:t> zusammengeschweißt und dann gesendet.(erzählen was mit 16 </a:t>
            </a:r>
            <a:r>
              <a:rPr lang="de-DE" baseline="0" dirty="0" err="1" smtClean="0"/>
              <a:t>sendto</a:t>
            </a:r>
            <a:r>
              <a:rPr lang="de-DE" baseline="0" dirty="0" smtClean="0"/>
              <a:t> passiert ist)</a:t>
            </a:r>
          </a:p>
          <a:p>
            <a:endParaRPr lang="de-DE" dirty="0" smtClean="0"/>
          </a:p>
          <a:p>
            <a:r>
              <a:rPr lang="de-DE" dirty="0" smtClean="0"/>
              <a:t>		</a:t>
            </a:r>
            <a:endParaRPr lang="de-D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- Anzeige:</a:t>
            </a:r>
            <a:r>
              <a:rPr lang="de-DE" baseline="0" dirty="0" smtClean="0"/>
              <a:t> Graphen und Achsen im oberen Teil</a:t>
            </a:r>
          </a:p>
          <a:p>
            <a:r>
              <a:rPr lang="de-DE" baseline="0" dirty="0" smtClean="0"/>
              <a:t>- Kontrollpanel unten: ein/ausblenden, verschieben, zoomen, pausieren – alles für die Analyse</a:t>
            </a:r>
          </a:p>
          <a:p>
            <a:r>
              <a:rPr lang="de-DE" baseline="0" dirty="0" smtClean="0"/>
              <a:t>- Hauptfunktionen: Stichpunkte</a:t>
            </a:r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Motivation: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 codierte Werte auslagern</a:t>
            </a:r>
          </a:p>
          <a:p>
            <a:pPr>
              <a:buFontTx/>
              <a:buChar char="-"/>
            </a:pPr>
            <a:r>
              <a:rPr lang="de-DE" baseline="0" dirty="0" smtClean="0"/>
              <a:t>Beschreibung der angezeigten Daten, SQL Serverinformationen</a:t>
            </a:r>
          </a:p>
          <a:p>
            <a:pPr>
              <a:buFontTx/>
              <a:buChar char="-"/>
            </a:pPr>
            <a:r>
              <a:rPr lang="de-DE" baseline="0" dirty="0" smtClean="0"/>
              <a:t> Erstellung unterschiedlicher </a:t>
            </a:r>
            <a:r>
              <a:rPr lang="de-DE" baseline="0" dirty="0" err="1" smtClean="0"/>
              <a:t>Konfigdateien</a:t>
            </a:r>
            <a:r>
              <a:rPr lang="de-DE" baseline="0" dirty="0" smtClean="0"/>
              <a:t> für unterschiedliche Zwecke</a:t>
            </a:r>
          </a:p>
          <a:p>
            <a:pPr lvl="1">
              <a:buFontTx/>
              <a:buChar char="-"/>
            </a:pPr>
            <a:r>
              <a:rPr lang="de-DE" baseline="0" dirty="0" smtClean="0"/>
              <a:t>Eine die alle 16 zeigt, eine die nur alle Motoren zeigt</a:t>
            </a:r>
          </a:p>
          <a:p>
            <a:pPr>
              <a:buFontTx/>
              <a:buChar char="-"/>
            </a:pPr>
            <a:r>
              <a:rPr lang="de-DE" baseline="0" dirty="0" smtClean="0"/>
              <a:t> Organisation in generelles, </a:t>
            </a:r>
            <a:r>
              <a:rPr lang="de-DE" baseline="0" dirty="0" err="1" smtClean="0"/>
              <a:t>server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datensätze</a:t>
            </a:r>
            <a:endParaRPr lang="de-DE" baseline="0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dirty="0" smtClean="0"/>
              <a:t> Zu</a:t>
            </a:r>
            <a:r>
              <a:rPr lang="de-DE" baseline="0" dirty="0" smtClean="0"/>
              <a:t> Beginn: Graphen übereinander angezeigt und über Checkboxen ein/ausblenden</a:t>
            </a:r>
          </a:p>
          <a:p>
            <a:pPr>
              <a:buFontTx/>
              <a:buChar char="-"/>
            </a:pPr>
            <a:r>
              <a:rPr lang="de-DE" baseline="0" dirty="0" smtClean="0"/>
              <a:t> Mehrere Sensoren gleichzeitig anzeigen</a:t>
            </a:r>
          </a:p>
          <a:p>
            <a:pPr>
              <a:buFontTx/>
              <a:buChar char="-"/>
            </a:pP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Upper</a:t>
            </a:r>
            <a:r>
              <a:rPr lang="de-DE" baseline="0" dirty="0" smtClean="0"/>
              <a:t> Range aus </a:t>
            </a:r>
            <a:r>
              <a:rPr lang="de-DE" baseline="0" dirty="0" err="1" smtClean="0"/>
              <a:t>Config</a:t>
            </a:r>
            <a:r>
              <a:rPr lang="de-DE" baseline="0" dirty="0" smtClean="0"/>
              <a:t>, Platz auf GUI reservieren</a:t>
            </a:r>
            <a:endParaRPr lang="de-DE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Motor 2 nimmt volles Bild ein</a:t>
            </a:r>
          </a:p>
          <a:p>
            <a:r>
              <a:rPr lang="de-DE" dirty="0" smtClean="0"/>
              <a:t>- Kein verschenkter Platz, keine Überlappungen</a:t>
            </a:r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de-DE" dirty="0" smtClean="0"/>
              <a:t> Zu</a:t>
            </a:r>
            <a:r>
              <a:rPr lang="de-DE" baseline="0" dirty="0" smtClean="0"/>
              <a:t> Beginn: zufällig generierte Daten anzeigen</a:t>
            </a:r>
          </a:p>
          <a:p>
            <a:pPr>
              <a:buFontTx/>
              <a:buChar char="-"/>
            </a:pPr>
            <a:r>
              <a:rPr lang="de-DE" baseline="0" dirty="0" smtClean="0"/>
              <a:t> Um live anzuzeigen und weder zu schnell noch zu langsam anzuzeigen</a:t>
            </a:r>
          </a:p>
          <a:p>
            <a:pPr lvl="1">
              <a:buFontTx/>
              <a:buChar char="-"/>
            </a:pPr>
            <a:r>
              <a:rPr lang="de-DE" baseline="0" dirty="0" smtClean="0"/>
              <a:t>Parallele Datenbankabfrage</a:t>
            </a:r>
          </a:p>
          <a:p>
            <a:pPr lvl="1">
              <a:buFontTx/>
              <a:buChar char="-"/>
            </a:pPr>
            <a:r>
              <a:rPr lang="de-DE" baseline="0" dirty="0" smtClean="0"/>
              <a:t>Datenblock von 50 Werten, bei 25 den nächsten Block abfragen </a:t>
            </a:r>
            <a:r>
              <a:rPr lang="de-DE" baseline="0" dirty="0" smtClean="0">
                <a:sym typeface="Wingdings" pitchFamily="2" charset="2"/>
              </a:rPr>
              <a:t> flüssige Anzeige</a:t>
            </a:r>
            <a:endParaRPr lang="de-DE" baseline="0" dirty="0" smtClean="0"/>
          </a:p>
          <a:p>
            <a:pPr>
              <a:buFontTx/>
              <a:buChar char="-"/>
            </a:pPr>
            <a:r>
              <a:rPr lang="de-DE" baseline="0" dirty="0" smtClean="0"/>
              <a:t> Simuliere die Pause zwischen den Datensätzen in der DB</a:t>
            </a:r>
          </a:p>
          <a:p>
            <a:pPr lvl="1">
              <a:buFontTx/>
              <a:buNone/>
            </a:pPr>
            <a:r>
              <a:rPr lang="de-DE" baseline="0" dirty="0" smtClean="0"/>
              <a:t>- Verzögere um die Differenz</a:t>
            </a:r>
            <a:endParaRPr lang="de-DE" baseline="0" dirty="0" smtClean="0"/>
          </a:p>
          <a:p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8229241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42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47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52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457200" y="228569"/>
            <a:ext cx="8229241" cy="123486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57200" y="1463430"/>
            <a:ext cx="8229241" cy="425946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59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66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73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457200" y="91799"/>
            <a:ext cx="8229241" cy="150840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79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457200" y="273599"/>
            <a:ext cx="8229241" cy="5307841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85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57200" y="228569"/>
            <a:ext cx="8229241" cy="123486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457200" y="1463430"/>
            <a:ext cx="8229241" cy="425946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92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99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06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8229241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13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20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124" name="image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29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34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457200" y="228569"/>
            <a:ext cx="8229241" cy="123486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xfrm>
            <a:off x="457200" y="1463430"/>
            <a:ext cx="8229241" cy="425946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41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48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55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457200" y="91799"/>
            <a:ext cx="8229241" cy="150840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61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457200" y="273599"/>
            <a:ext cx="8229241" cy="5307841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67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74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81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88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8229241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95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02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719279" y="6518519"/>
            <a:ext cx="7700400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‹Nr.› | Prof. Dr. Oliver Bringmann	© 2016 Universität Tübingen</a:t>
            </a:r>
          </a:p>
        </p:txBody>
      </p:sp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206" name="image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9000" y="1604519"/>
            <a:ext cx="4984921" cy="397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57200" y="91799"/>
            <a:ext cx="8229241" cy="1508402"/>
          </a:xfrm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273599"/>
            <a:ext cx="8229241" cy="5307841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525348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Titeltext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4015800" cy="3611342"/>
          </a:xfrm>
          <a:prstGeom prst="rect">
            <a:avLst/>
          </a:prstGeom>
        </p:spPr>
        <p:txBody>
          <a:bodyPr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718919" y="80927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718919" y="6314759"/>
            <a:ext cx="7705802" cy="362"/>
          </a:xfrm>
          <a:prstGeom prst="line">
            <a:avLst/>
          </a:prstGeom>
          <a:ln w="9360">
            <a:solidFill>
              <a:srgbClr val="80008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4" name="image1.jpg"/>
          <p:cNvPicPr/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719279" y="179279"/>
            <a:ext cx="1762921" cy="4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2.jpg"/>
          <p:cNvPicPr/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719279" y="358920"/>
            <a:ext cx="2805841" cy="7264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718919" y="1258559"/>
            <a:ext cx="7705802" cy="362"/>
          </a:xfrm>
          <a:prstGeom prst="line">
            <a:avLst/>
          </a:prstGeom>
          <a:ln w="9360">
            <a:solidFill>
              <a:srgbClr val="C0504D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7" name="image3.jpg"/>
          <p:cNvPicPr/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3890879" y="371520"/>
            <a:ext cx="4190401" cy="45972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457200" y="87479"/>
            <a:ext cx="8229241" cy="1517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t>Titeltext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457200" y="1604519"/>
            <a:ext cx="8229241" cy="5253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transition spd="med"/>
  <p:txStyles>
    <p:titleStyle>
      <a:lvl1pPr>
        <a:defRPr>
          <a:latin typeface="+mn-lt"/>
          <a:ea typeface="+mn-ea"/>
          <a:cs typeface="+mn-cs"/>
          <a:sym typeface="Helvetica"/>
        </a:defRPr>
      </a:lvl1pPr>
      <a:lvl2pPr>
        <a:defRPr>
          <a:latin typeface="+mn-lt"/>
          <a:ea typeface="+mn-ea"/>
          <a:cs typeface="+mn-cs"/>
          <a:sym typeface="Helvetica"/>
        </a:defRPr>
      </a:lvl2pPr>
      <a:lvl3pPr>
        <a:defRPr>
          <a:latin typeface="+mn-lt"/>
          <a:ea typeface="+mn-ea"/>
          <a:cs typeface="+mn-cs"/>
          <a:sym typeface="Helvetica"/>
        </a:defRPr>
      </a:lvl3pPr>
      <a:lvl4pPr>
        <a:defRPr>
          <a:latin typeface="+mn-lt"/>
          <a:ea typeface="+mn-ea"/>
          <a:cs typeface="+mn-cs"/>
          <a:sym typeface="Helvetica"/>
        </a:defRPr>
      </a:lvl4pPr>
      <a:lvl5pPr>
        <a:defRPr>
          <a:latin typeface="+mn-lt"/>
          <a:ea typeface="+mn-ea"/>
          <a:cs typeface="+mn-cs"/>
          <a:sym typeface="Helvetica"/>
        </a:defRPr>
      </a:lvl5pPr>
      <a:lvl6pPr>
        <a:defRPr>
          <a:latin typeface="+mn-lt"/>
          <a:ea typeface="+mn-ea"/>
          <a:cs typeface="+mn-cs"/>
          <a:sym typeface="Helvetica"/>
        </a:defRPr>
      </a:lvl6pPr>
      <a:lvl7pPr>
        <a:defRPr>
          <a:latin typeface="+mn-lt"/>
          <a:ea typeface="+mn-ea"/>
          <a:cs typeface="+mn-cs"/>
          <a:sym typeface="Helvetica"/>
        </a:defRPr>
      </a:lvl7pPr>
      <a:lvl8pPr>
        <a:defRPr>
          <a:latin typeface="+mn-lt"/>
          <a:ea typeface="+mn-ea"/>
          <a:cs typeface="+mn-cs"/>
          <a:sym typeface="Helvetica"/>
        </a:defRPr>
      </a:lvl8pPr>
      <a:lvl9pPr>
        <a:defRPr>
          <a:latin typeface="+mn-lt"/>
          <a:ea typeface="+mn-ea"/>
          <a:cs typeface="+mn-cs"/>
          <a:sym typeface="Helvetica"/>
        </a:defRPr>
      </a:lvl9pPr>
    </p:titleStyle>
    <p:bodyStyle>
      <a:lvl1pPr>
        <a:defRPr>
          <a:latin typeface="+mn-lt"/>
          <a:ea typeface="+mn-ea"/>
          <a:cs typeface="+mn-cs"/>
          <a:sym typeface="Helvetica"/>
        </a:defRPr>
      </a:lvl1pPr>
      <a:lvl2pPr>
        <a:defRPr>
          <a:latin typeface="+mn-lt"/>
          <a:ea typeface="+mn-ea"/>
          <a:cs typeface="+mn-cs"/>
          <a:sym typeface="Helvetica"/>
        </a:defRPr>
      </a:lvl2pPr>
      <a:lvl3pPr>
        <a:defRPr>
          <a:latin typeface="+mn-lt"/>
          <a:ea typeface="+mn-ea"/>
          <a:cs typeface="+mn-cs"/>
          <a:sym typeface="Helvetica"/>
        </a:defRPr>
      </a:lvl3pPr>
      <a:lvl4pPr>
        <a:defRPr>
          <a:latin typeface="+mn-lt"/>
          <a:ea typeface="+mn-ea"/>
          <a:cs typeface="+mn-cs"/>
          <a:sym typeface="Helvetica"/>
        </a:defRPr>
      </a:lvl4pPr>
      <a:lvl5pPr>
        <a:defRPr>
          <a:latin typeface="+mn-lt"/>
          <a:ea typeface="+mn-ea"/>
          <a:cs typeface="+mn-cs"/>
          <a:sym typeface="Helvetica"/>
        </a:defRPr>
      </a:lvl5pPr>
      <a:lvl6pPr>
        <a:defRPr>
          <a:latin typeface="+mn-lt"/>
          <a:ea typeface="+mn-ea"/>
          <a:cs typeface="+mn-cs"/>
          <a:sym typeface="Helvetica"/>
        </a:defRPr>
      </a:lvl6pPr>
      <a:lvl7pPr>
        <a:defRPr>
          <a:latin typeface="+mn-lt"/>
          <a:ea typeface="+mn-ea"/>
          <a:cs typeface="+mn-cs"/>
          <a:sym typeface="Helvetica"/>
        </a:defRPr>
      </a:lvl7pPr>
      <a:lvl8pPr>
        <a:defRPr>
          <a:latin typeface="+mn-lt"/>
          <a:ea typeface="+mn-ea"/>
          <a:cs typeface="+mn-cs"/>
          <a:sym typeface="Helvetica"/>
        </a:defRPr>
      </a:lvl8pPr>
      <a:lvl9pPr>
        <a:defRPr>
          <a:latin typeface="+mn-lt"/>
          <a:ea typeface="+mn-ea"/>
          <a:cs typeface="+mn-cs"/>
          <a:sym typeface="Helvetica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localhost/website/index.php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785786" y="6357958"/>
            <a:ext cx="770040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6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21.09.2016, Prof. Dr. Oliver Bringmann</a:t>
            </a:r>
          </a:p>
        </p:txBody>
      </p:sp>
      <p:sp>
        <p:nvSpPr>
          <p:cNvPr id="212" name="Shape 212"/>
          <p:cNvSpPr/>
          <p:nvPr/>
        </p:nvSpPr>
        <p:spPr>
          <a:xfrm>
            <a:off x="3914640" y="927000"/>
            <a:ext cx="450468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 spc="-1">
                <a:solidFill>
                  <a:srgbClr val="A51E37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200" spc="-1">
                <a:solidFill>
                  <a:srgbClr val="A51E37"/>
                </a:solidFill>
                <a:uFill>
                  <a:solidFill>
                    <a:srgbClr val="FFFFFF"/>
                  </a:solidFill>
                </a:uFill>
              </a:rPr>
              <a:t>Eingebettete Systeme</a:t>
            </a:r>
          </a:p>
        </p:txBody>
      </p:sp>
      <p:sp>
        <p:nvSpPr>
          <p:cNvPr id="213" name="Shape 213"/>
          <p:cNvSpPr/>
          <p:nvPr/>
        </p:nvSpPr>
        <p:spPr>
          <a:xfrm>
            <a:off x="719279" y="4703553"/>
            <a:ext cx="7700400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115000"/>
              </a:lnSpc>
              <a:defRPr sz="2800" spc="-1">
                <a:solidFill>
                  <a:srgbClr val="A51E37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800" spc="-1">
                <a:solidFill>
                  <a:srgbClr val="A51E37"/>
                </a:solidFill>
                <a:uFill>
                  <a:solidFill>
                    <a:srgbClr val="FFFFFF"/>
                  </a:solidFill>
                </a:uFill>
              </a:rPr>
              <a:t>PiSense mit Quadrocopter</a:t>
            </a:r>
          </a:p>
        </p:txBody>
      </p:sp>
      <p:sp>
        <p:nvSpPr>
          <p:cNvPr id="214" name="Shape 214"/>
          <p:cNvSpPr/>
          <p:nvPr/>
        </p:nvSpPr>
        <p:spPr>
          <a:xfrm>
            <a:off x="719279" y="3681360"/>
            <a:ext cx="7700400" cy="178561"/>
          </a:xfrm>
          <a:prstGeom prst="rect">
            <a:avLst/>
          </a:prstGeom>
          <a:solidFill>
            <a:srgbClr val="800080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pic>
        <p:nvPicPr>
          <p:cNvPr id="215" name="image5.png"/>
          <p:cNvPicPr/>
          <p:nvPr/>
        </p:nvPicPr>
        <p:blipFill>
          <a:blip r:embed="rId2">
            <a:extLst/>
          </a:blip>
          <a:srcRect t="6054" b="6054"/>
          <a:stretch>
            <a:fillRect/>
          </a:stretch>
        </p:blipFill>
        <p:spPr>
          <a:xfrm>
            <a:off x="719279" y="1424880"/>
            <a:ext cx="7700401" cy="225576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719279" y="5194439"/>
            <a:ext cx="7700400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Betreuer: Vikas Agrawal</a:t>
            </a:r>
          </a:p>
        </p:txBody>
      </p:sp>
      <p:pic>
        <p:nvPicPr>
          <p:cNvPr id="217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2360" y="4255199"/>
            <a:ext cx="1867321" cy="1916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73" name="Shape 273"/>
          <p:cNvSpPr/>
          <p:nvPr/>
        </p:nvSpPr>
        <p:spPr>
          <a:xfrm>
            <a:off x="719279" y="1773359"/>
            <a:ext cx="7705082" cy="1986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Zukünftige Arbeit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Autonomes Fliegen</a:t>
            </a: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Weiterentwicklung der App als Fernsteuerung (Gyroskop etc…)</a:t>
            </a: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Hinzuziehen der GPS Daten. Komplett freies Fliegen</a:t>
            </a: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Anwenden von Mechanismen der Regelungstechnik</a:t>
            </a:r>
          </a:p>
          <a:p>
            <a:pPr marL="998640" lvl="2" indent="-180360">
              <a:buClr>
                <a:srgbClr val="333333"/>
              </a:buClr>
              <a:buSzPct val="80000"/>
              <a:buFont typeface="Helvetica"/>
              <a:buChar char="-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Perfekte Stabilität für Luftaufnahmen</a:t>
            </a:r>
            <a:endParaRPr spc="-1"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pic>
        <p:nvPicPr>
          <p:cNvPr id="276" name="image1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7903" y="2780927"/>
            <a:ext cx="5072401" cy="339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18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19999" y="980640"/>
            <a:ext cx="2050921" cy="123048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>
            <a:off x="719279" y="1773359"/>
            <a:ext cx="7705082" cy="116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Funktionen: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Datenbankabfrage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Darstellung der Daten als Graphen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Analyse der Daten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sp>
        <p:nvSpPr>
          <p:cNvPr id="304" name="Shape 304"/>
          <p:cNvSpPr/>
          <p:nvPr/>
        </p:nvSpPr>
        <p:spPr>
          <a:xfrm>
            <a:off x="719279" y="1773359"/>
            <a:ext cx="7705082" cy="86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Aufgaben:</a:t>
            </a:r>
          </a:p>
          <a:p>
            <a:pPr marL="508000" lvl="0" indent="-508000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Konfigurationsdateien </a:t>
            </a:r>
          </a:p>
          <a:p>
            <a:pPr marL="457200" lvl="0" indent="-45720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	(Infos für Datensätze, SQL, GUI)</a:t>
            </a:r>
          </a:p>
        </p:txBody>
      </p:sp>
      <p:pic>
        <p:nvPicPr>
          <p:cNvPr id="305" name="image19.png" descr="G:\Philipp\Desktop\confi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2080" y="980728"/>
            <a:ext cx="2409826" cy="495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sp>
        <p:nvSpPr>
          <p:cNvPr id="308" name="Shape 308"/>
          <p:cNvSpPr/>
          <p:nvPr/>
        </p:nvSpPr>
        <p:spPr>
          <a:xfrm>
            <a:off x="719279" y="1773359"/>
            <a:ext cx="7705082" cy="57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Aufgaben: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180360" lvl="0" indent="-17964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2. Skalierung der Graphen</a:t>
            </a:r>
          </a:p>
        </p:txBody>
      </p:sp>
      <p:pic>
        <p:nvPicPr>
          <p:cNvPr id="309" name="image20.png" descr="G:\Philipp\Desktop\skala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3767" y="2420888"/>
            <a:ext cx="6264697" cy="381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sp>
        <p:nvSpPr>
          <p:cNvPr id="312" name="Shape 312"/>
          <p:cNvSpPr/>
          <p:nvPr/>
        </p:nvSpPr>
        <p:spPr>
          <a:xfrm>
            <a:off x="719279" y="1773359"/>
            <a:ext cx="7705082" cy="57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Aufgaben: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180360" lvl="0" indent="-17964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2. Skalierung der Graphen</a:t>
            </a:r>
          </a:p>
        </p:txBody>
      </p:sp>
      <p:pic>
        <p:nvPicPr>
          <p:cNvPr id="313" name="image21.png" descr="G:\Philipp\Desktop\skala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3767" y="2420888"/>
            <a:ext cx="6274898" cy="381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sp>
        <p:nvSpPr>
          <p:cNvPr id="316" name="Shape 316"/>
          <p:cNvSpPr/>
          <p:nvPr/>
        </p:nvSpPr>
        <p:spPr>
          <a:xfrm>
            <a:off x="719279" y="1773358"/>
            <a:ext cx="7705082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Aufgaben:</a:t>
            </a:r>
            <a:endParaRPr lang="de-DE" spc="-1" dirty="0" smtClean="0">
              <a:uFill>
                <a:solidFill>
                  <a:srgbClr val="FFFFFF"/>
                </a:solidFill>
              </a:uFill>
            </a:endParaRPr>
          </a:p>
          <a:p>
            <a:pPr marL="180360" lvl="0" indent="-179640"/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3. Datenbankabfrage und Live-Darstellung</a:t>
            </a:r>
          </a:p>
          <a:p>
            <a:pPr marL="201120" lvl="0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Parallele Datenbankabfrage</a:t>
            </a:r>
          </a:p>
          <a:p>
            <a:pPr marL="658319" lvl="2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Neue Abfrage bei Hälfte der angezeigten Daten</a:t>
            </a:r>
          </a:p>
          <a:p>
            <a:pPr marL="201120" lvl="2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Pause zwischen Datensätzen simulieren</a:t>
            </a:r>
          </a:p>
          <a:p>
            <a:pPr marL="658319" lvl="2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abhängig von PITIME</a:t>
            </a:r>
          </a:p>
          <a:p>
            <a:pPr marL="658319" lvl="2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Jeweils 2 </a:t>
            </a:r>
            <a:r>
              <a:rPr lang="de-DE" sz="2000" spc="-1" dirty="0" err="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Timestamps</a:t>
            </a:r>
            <a:r>
              <a:rPr lang="de-DE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 speichern und Differenz berechnen</a:t>
            </a:r>
          </a:p>
          <a:p>
            <a:pPr marL="180360" lvl="0" indent="-179640">
              <a:buFont typeface="Arial" pitchFamily="34" charset="0"/>
              <a:buChar char="•"/>
            </a:pPr>
            <a:endParaRPr lang="de-DE" sz="2000" spc="-1" dirty="0" smtClean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  <a:p>
            <a:pPr marL="180360" lvl="1" indent="-179640">
              <a:buFont typeface="Arial" pitchFamily="34" charset="0"/>
              <a:buChar char="•"/>
            </a:pPr>
            <a:endParaRPr lang="de-DE" sz="20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</a:p>
        </p:txBody>
      </p:sp>
      <p:sp>
        <p:nvSpPr>
          <p:cNvPr id="331" name="Shape 331"/>
          <p:cNvSpPr/>
          <p:nvPr/>
        </p:nvSpPr>
        <p:spPr>
          <a:xfrm>
            <a:off x="719279" y="1773359"/>
            <a:ext cx="7705082" cy="1452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Aufgaben:</a:t>
            </a:r>
            <a:endParaRPr sz="2000" spc="-1">
              <a:uFill>
                <a:solidFill>
                  <a:srgbClr val="FFFFFF"/>
                </a:solidFill>
              </a:uFill>
            </a:endParaRPr>
          </a:p>
          <a:p>
            <a:pPr marL="180360" lvl="0" indent="-17964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4. Maven-Integration, automatische Tests und Javadoc</a:t>
            </a:r>
          </a:p>
          <a:p>
            <a:pPr marL="201120" lvl="0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Kompilieren des Projekts mit Maven</a:t>
            </a:r>
            <a:r>
              <a:rPr sz="2000" spc="-1">
                <a:uFill>
                  <a:solidFill>
                    <a:srgbClr val="FFFFFF"/>
                  </a:solidFill>
                </a:uFill>
              </a:rPr>
              <a:t> lokal oder im GitLab</a:t>
            </a:r>
          </a:p>
          <a:p>
            <a:pPr marL="201120" lvl="0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Tests mit Junit</a:t>
            </a:r>
          </a:p>
          <a:p>
            <a:pPr marL="201120" lvl="0" indent="-200400">
              <a:buClr>
                <a:srgbClr val="333333"/>
              </a:buClr>
              <a:buSzPct val="100000"/>
              <a:buFont typeface="Arial"/>
              <a:buChar char="•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Dokumentation des Projekts mit Javadoc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pic>
        <p:nvPicPr>
          <p:cNvPr id="337" name="image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2279" y="2133000"/>
            <a:ext cx="2887561" cy="292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2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2680" y="1202760"/>
            <a:ext cx="1386361" cy="716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2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18759" y="5105520"/>
            <a:ext cx="722521" cy="72252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>
            <a:spLocks noGrp="1"/>
          </p:cNvSpPr>
          <p:nvPr>
            <p:ph type="body" idx="4294967295"/>
          </p:nvPr>
        </p:nvSpPr>
        <p:spPr>
          <a:xfrm>
            <a:off x="725537" y="2153491"/>
            <a:ext cx="4452690" cy="2887618"/>
          </a:xfrm>
          <a:prstGeom prst="rect">
            <a:avLst/>
          </a:prstGeom>
        </p:spPr>
        <p:txBody>
          <a:bodyPr/>
          <a:lstStyle/>
          <a:p>
            <a:pPr marL="260399" lvl="0" indent="-152400">
              <a:lnSpc>
                <a:spcPct val="120000"/>
              </a:lnSpc>
              <a:buClr>
                <a:srgbClr val="000000"/>
              </a:buClr>
              <a:buSzPct val="45000"/>
              <a:buFont typeface="Wingdings"/>
              <a:buChar char="●"/>
            </a:pPr>
            <a:r>
              <a: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Empfangen der Sensordaten per UDP</a:t>
            </a:r>
          </a:p>
          <a:p>
            <a:pPr marL="260399" lvl="0" indent="-152400">
              <a:lnSpc>
                <a:spcPct val="120000"/>
              </a:lnSpc>
              <a:buClr>
                <a:srgbClr val="000000"/>
              </a:buClr>
              <a:buSzPct val="45000"/>
              <a:buFont typeface="Wingdings"/>
              <a:buChar char="●"/>
            </a:pPr>
            <a:r>
              <a: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Speichern der Sensordaten </a:t>
            </a:r>
          </a:p>
          <a:p>
            <a:pPr marL="260399" lvl="0" indent="-152400">
              <a:lnSpc>
                <a:spcPct val="120000"/>
              </a:lnSpc>
              <a:buClr>
                <a:srgbClr val="000000"/>
              </a:buClr>
              <a:buSzPct val="45000"/>
              <a:buFont typeface="Wingdings"/>
              <a:buChar char="●"/>
            </a:pPr>
            <a:r>
              <a: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Verwaltung der Datenbank (adminer)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pic>
        <p:nvPicPr>
          <p:cNvPr id="343" name="Tabelle Struktu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9462" y="1816372"/>
            <a:ext cx="4760178" cy="370009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>
            <a:spLocks noGrp="1"/>
          </p:cNvSpPr>
          <p:nvPr>
            <p:ph type="body" idx="4294967295"/>
          </p:nvPr>
        </p:nvSpPr>
        <p:spPr>
          <a:xfrm>
            <a:off x="710152" y="1721691"/>
            <a:ext cx="1349376" cy="34562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spc="0">
                <a:uFillTx/>
              </a:defRPr>
            </a:pPr>
            <a:r>
              <a:rPr sz="2000" spc="0">
                <a:uFill>
                  <a:solidFill>
                    <a:srgbClr val="FFFFFF"/>
                  </a:solidFill>
                </a:uFill>
              </a:rPr>
              <a:t>Struktur</a:t>
            </a:r>
          </a:p>
        </p:txBody>
      </p:sp>
      <p:sp>
        <p:nvSpPr>
          <p:cNvPr id="345" name="Shape 345"/>
          <p:cNvSpPr/>
          <p:nvPr/>
        </p:nvSpPr>
        <p:spPr>
          <a:xfrm>
            <a:off x="703505" y="2153490"/>
            <a:ext cx="3382819" cy="2127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2073" lvl="0" indent="-180473">
              <a:buSzPct val="100000"/>
              <a:buChar char="•"/>
            </a:pPr>
            <a:r>
              <a:rPr sz="2000" b="1" u="sng"/>
              <a:t>ZEIT</a:t>
            </a:r>
            <a:r>
              <a:rPr sz="2000"/>
              <a:t> des Pis (10ms)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Beschleunigung X/Y/Z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Magnetfeld X/Y/Z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Gyro Roll/Pitch/Yaw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Temperatur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Luftdruck</a:t>
            </a:r>
          </a:p>
          <a:p>
            <a:pPr marL="282073" lvl="0" indent="-180473">
              <a:buSzPct val="100000"/>
              <a:buChar char="•"/>
            </a:pPr>
            <a:r>
              <a:rPr sz="2000"/>
              <a:t>Motordrehzahl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sp>
        <p:nvSpPr>
          <p:cNvPr id="348" name="Shape 348"/>
          <p:cNvSpPr>
            <a:spLocks noGrp="1"/>
          </p:cNvSpPr>
          <p:nvPr>
            <p:ph type="body" idx="4294967295"/>
          </p:nvPr>
        </p:nvSpPr>
        <p:spPr>
          <a:xfrm>
            <a:off x="710152" y="1721691"/>
            <a:ext cx="1349376" cy="34562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spc="0">
                <a:uFillTx/>
              </a:defRPr>
            </a:pPr>
            <a:r>
              <a:rPr sz="2000" spc="0">
                <a:uFill>
                  <a:solidFill>
                    <a:srgbClr val="FFFFFF"/>
                  </a:solidFill>
                </a:uFill>
              </a:rPr>
              <a:t>Auszug</a:t>
            </a:r>
          </a:p>
        </p:txBody>
      </p:sp>
      <p:pic>
        <p:nvPicPr>
          <p:cNvPr id="349" name="Bsp Tabell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15" y="2153490"/>
            <a:ext cx="8572570" cy="3392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683640" y="1196640"/>
            <a:ext cx="7771680" cy="55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000" cap="small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4000" cap="small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Inhalt</a:t>
            </a:r>
          </a:p>
        </p:txBody>
      </p:sp>
      <p:sp>
        <p:nvSpPr>
          <p:cNvPr id="220" name="Shape 220"/>
          <p:cNvSpPr/>
          <p:nvPr/>
        </p:nvSpPr>
        <p:spPr>
          <a:xfrm>
            <a:off x="683639" y="1988999"/>
            <a:ext cx="4103641" cy="1949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WebProjectManagment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GUI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Datenbanken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Applikation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Fragen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343080" lvl="0" indent="-342359"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Live 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sp>
        <p:nvSpPr>
          <p:cNvPr id="352" name="Shape 352"/>
          <p:cNvSpPr>
            <a:spLocks noGrp="1"/>
          </p:cNvSpPr>
          <p:nvPr>
            <p:ph type="body" idx="4294967295"/>
          </p:nvPr>
        </p:nvSpPr>
        <p:spPr>
          <a:xfrm>
            <a:off x="710152" y="1721691"/>
            <a:ext cx="2126507" cy="34562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spc="0">
                <a:uFillTx/>
              </a:defRPr>
            </a:pPr>
            <a:r>
              <a:rPr sz="2000" spc="0">
                <a:uFill>
                  <a:solidFill>
                    <a:srgbClr val="FFFFFF"/>
                  </a:solidFill>
                </a:uFill>
              </a:rPr>
              <a:t>MySQL Connector</a:t>
            </a:r>
          </a:p>
        </p:txBody>
      </p:sp>
      <p:pic>
        <p:nvPicPr>
          <p:cNvPr id="353" name="DB connec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886" y="2084889"/>
            <a:ext cx="74041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idx="4294967295"/>
          </p:nvPr>
        </p:nvSpPr>
        <p:spPr>
          <a:xfrm>
            <a:off x="710152" y="1721691"/>
            <a:ext cx="2126507" cy="34562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spc="0">
                <a:uFillTx/>
              </a:defRPr>
            </a:pPr>
            <a:r>
              <a:rPr sz="2000" spc="0">
                <a:uFill>
                  <a:solidFill>
                    <a:srgbClr val="FFFFFF"/>
                  </a:solidFill>
                </a:uFill>
              </a:rPr>
              <a:t>UDP</a:t>
            </a:r>
          </a:p>
        </p:txBody>
      </p:sp>
      <p:pic>
        <p:nvPicPr>
          <p:cNvPr id="357" name="UDP so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058" y="2332051"/>
            <a:ext cx="59436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recv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058" y="4476382"/>
            <a:ext cx="5943601" cy="59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Datenbanken	</a:t>
            </a:r>
          </a:p>
        </p:txBody>
      </p:sp>
      <p:sp>
        <p:nvSpPr>
          <p:cNvPr id="361" name="Shape 361"/>
          <p:cNvSpPr>
            <a:spLocks noGrp="1"/>
          </p:cNvSpPr>
          <p:nvPr>
            <p:ph type="body" idx="4294967295"/>
          </p:nvPr>
        </p:nvSpPr>
        <p:spPr>
          <a:xfrm>
            <a:off x="710152" y="1721691"/>
            <a:ext cx="2126507" cy="34562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000" spc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spc="0">
                <a:uFillTx/>
              </a:defRPr>
            </a:pPr>
            <a:r>
              <a:rPr sz="2000" spc="0">
                <a:uFill>
                  <a:solidFill>
                    <a:srgbClr val="FFFFFF"/>
                  </a:solidFill>
                </a:uFill>
              </a:rPr>
              <a:t>Query</a:t>
            </a:r>
          </a:p>
        </p:txBody>
      </p:sp>
      <p:pic>
        <p:nvPicPr>
          <p:cNvPr id="362" name="Que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675" y="2332051"/>
            <a:ext cx="49530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Applikation</a:t>
            </a:r>
          </a:p>
        </p:txBody>
      </p:sp>
      <p:sp>
        <p:nvSpPr>
          <p:cNvPr id="365" name="Shape 365"/>
          <p:cNvSpPr/>
          <p:nvPr/>
        </p:nvSpPr>
        <p:spPr>
          <a:xfrm>
            <a:off x="719279" y="1773359"/>
            <a:ext cx="7705082" cy="1452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Funktionen: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Motor starten/stoppen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Rotortest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Einzelansteuerung der Rotoren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Demo</a:t>
            </a:r>
          </a:p>
        </p:txBody>
      </p:sp>
      <p:pic>
        <p:nvPicPr>
          <p:cNvPr id="366" name="image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2000" y="1364760"/>
            <a:ext cx="1945801" cy="3737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28.jpg"/>
          <p:cNvPicPr/>
          <p:nvPr/>
        </p:nvPicPr>
        <p:blipFill>
          <a:blip r:embed="rId3">
            <a:extLst/>
          </a:blip>
          <a:srcRect l="10601" r="18819"/>
          <a:stretch>
            <a:fillRect/>
          </a:stretch>
        </p:blipFill>
        <p:spPr>
          <a:xfrm>
            <a:off x="2051640" y="4076999"/>
            <a:ext cx="2159281" cy="1717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ilder_android\gui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14422"/>
            <a:ext cx="8308789" cy="4500594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bilder_android\strings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0"/>
            <a:ext cx="4781550" cy="581025"/>
          </a:xfrm>
          <a:prstGeom prst="rect">
            <a:avLst/>
          </a:prstGeom>
          <a:noFill/>
        </p:spPr>
      </p:pic>
      <p:pic>
        <p:nvPicPr>
          <p:cNvPr id="2051" name="Picture 3" descr="D:\bilder_android\udp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285992"/>
            <a:ext cx="8362975" cy="338541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bilder_android\run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857232"/>
            <a:ext cx="7715272" cy="5396853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683640" y="3092011"/>
            <a:ext cx="7700399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Fragen?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Live Präsentation</a:t>
            </a:r>
          </a:p>
        </p:txBody>
      </p:sp>
      <p:pic>
        <p:nvPicPr>
          <p:cNvPr id="372" name="image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640" y="1999800"/>
            <a:ext cx="3564721" cy="3658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image3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639" y="2768039"/>
            <a:ext cx="1267921" cy="24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1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33440" y="2924999"/>
            <a:ext cx="3170521" cy="2121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1583639" y="3824433"/>
            <a:ext cx="7700400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8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8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Vielen Dank für Ihre Aufmerksamkeit</a:t>
            </a:r>
          </a:p>
        </p:txBody>
      </p:sp>
      <p:pic>
        <p:nvPicPr>
          <p:cNvPr id="377" name="image3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2000" y="1498319"/>
            <a:ext cx="1976041" cy="2027882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/>
          <p:nvPr/>
        </p:nvSpPr>
        <p:spPr>
          <a:xfrm>
            <a:off x="827639" y="4653000"/>
            <a:ext cx="8568361" cy="142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/>
            <a:r>
              <a:rPr sz="1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rPr>
              <a:t>Betreuer: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sz="1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Vikas Agrawal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sz="1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rPr>
              <a:t>Teilnehmer: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r>
              <a:rPr sz="1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Philipp Gackstatter, Marcel Früh, Dominik Heinrich, Jascha Petter, Christoph Weik</a:t>
            </a:r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2699640" y="1036799"/>
            <a:ext cx="45356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PiSense mit Quadrocopter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WebProjectManagment</a:t>
            </a:r>
          </a:p>
        </p:txBody>
      </p:sp>
      <p:sp>
        <p:nvSpPr>
          <p:cNvPr id="223" name="Shape 223"/>
          <p:cNvSpPr/>
          <p:nvPr/>
        </p:nvSpPr>
        <p:spPr>
          <a:xfrm>
            <a:off x="719279" y="1773359"/>
            <a:ext cx="7705082" cy="310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Funktionen: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Login &amp; Admin Bereich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ToDo Bereich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Wichtige Termine/Infos Bereich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Content Management System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Ticketsystem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 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 algn="just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 algn="just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24" name="image7.png"/>
          <p:cNvPicPr/>
          <p:nvPr/>
        </p:nvPicPr>
        <p:blipFill>
          <a:blip r:embed="rId2">
            <a:extLst/>
          </a:blip>
          <a:srcRect t="8169" b="10892"/>
          <a:stretch>
            <a:fillRect/>
          </a:stretch>
        </p:blipFill>
        <p:spPr>
          <a:xfrm>
            <a:off x="5028119" y="1315439"/>
            <a:ext cx="3391561" cy="230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8.jp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605919" y="3648600"/>
            <a:ext cx="1968121" cy="655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96360" y="3716280"/>
            <a:ext cx="588241" cy="58824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745559" y="3816000"/>
            <a:ext cx="7705082" cy="251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Sonstige Aufgaben: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Organisation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Zeitmanagement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Architekturdiagramm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 algn="just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uFill>
                  <a:solidFill>
                    <a:srgbClr val="FFFFFF"/>
                  </a:solidFill>
                </a:uFill>
              </a:rPr>
              <a:t> 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 algn="just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 algn="just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5040000" y="4837319"/>
            <a:ext cx="296784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hlinkClick r:id="rId5"/>
              </a:defRPr>
            </a:lvl1pPr>
          </a:lstStyle>
          <a:p>
            <a:pPr lvl="0">
              <a:defRPr spc="0"/>
            </a:pPr>
            <a:r>
              <a:rPr spc="-1">
                <a:hlinkClick r:id="rId5"/>
              </a:rPr>
              <a:t>localhost/website/index.php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Architektur des Projektes</a:t>
            </a:r>
          </a:p>
        </p:txBody>
      </p:sp>
      <p:pic>
        <p:nvPicPr>
          <p:cNvPr id="231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4040" y="995759"/>
            <a:ext cx="422641" cy="42264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6516359" y="995759"/>
            <a:ext cx="190332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pc="0">
                <a:solidFill>
                  <a:srgbClr val="000000"/>
                </a:solidFill>
                <a:uFillTx/>
              </a:defRPr>
            </a:pPr>
            <a:r>
              <a:rPr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DOT(Graphviz)</a:t>
            </a:r>
          </a:p>
        </p:txBody>
      </p:sp>
      <p:pic>
        <p:nvPicPr>
          <p:cNvPr id="233" name="image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000" y="1727999"/>
            <a:ext cx="4612681" cy="4160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1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4840" y="1513439"/>
            <a:ext cx="3143161" cy="4619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37" name="Shape 237"/>
          <p:cNvSpPr/>
          <p:nvPr/>
        </p:nvSpPr>
        <p:spPr>
          <a:xfrm>
            <a:off x="719279" y="1773359"/>
            <a:ext cx="7705082" cy="818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Überblick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38" name="image13.png"/>
          <p:cNvPicPr/>
          <p:nvPr/>
        </p:nvPicPr>
        <p:blipFill>
          <a:blip r:embed="rId3">
            <a:extLst/>
          </a:blip>
          <a:srcRect l="14574" t="7456" r="6293" b="3310"/>
          <a:stretch>
            <a:fillRect/>
          </a:stretch>
        </p:blipFill>
        <p:spPr>
          <a:xfrm>
            <a:off x="298799" y="2591280"/>
            <a:ext cx="4270321" cy="2591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14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4560" y="2349000"/>
            <a:ext cx="3796561" cy="307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42" name="Shape 242"/>
          <p:cNvSpPr/>
          <p:nvPr/>
        </p:nvSpPr>
        <p:spPr>
          <a:xfrm>
            <a:off x="719279" y="1773359"/>
            <a:ext cx="7705082" cy="227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Bestandteile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Raspberry Pi als Prozessoreinheit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4Motoren -&gt; Ansteuerung über I2C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Boardprogrammiersprache C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Geschwindigkeitsregelung erfolgt über pwm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Sensoren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45" name="Shape 245"/>
          <p:cNvSpPr/>
          <p:nvPr/>
        </p:nvSpPr>
        <p:spPr>
          <a:xfrm>
            <a:off x="719279" y="1773359"/>
            <a:ext cx="7705082" cy="3129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Sensoren(UDP)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ACC_X,Y,Z(AccX/Y/Z)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MAG_X,Y,Z(MagX/Y/Z)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G_ROLL,PITCH,YAW(GyrR/P/Y)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TEMP(Temp)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PRESS(Pres)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M1, M2, M3,M4(Mot1/2/3/4)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Timestamp(TimS/M)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48" name="Shape 248"/>
          <p:cNvSpPr/>
          <p:nvPr/>
        </p:nvSpPr>
        <p:spPr>
          <a:xfrm>
            <a:off x="719279" y="1773359"/>
            <a:ext cx="7705082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Sensordatenanzeige/Falsche </a:t>
            </a: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Größe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Lösung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SPRINTF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lvl="0"/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49" name="image1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4" y="3645024"/>
            <a:ext cx="8964488" cy="894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719279" y="1311091"/>
            <a:ext cx="770040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2400" spc="-1">
                <a:solidFill>
                  <a:srgbClr val="2D2015"/>
                </a:solidFill>
                <a:uFill>
                  <a:solidFill>
                    <a:srgbClr val="FFFFFF"/>
                  </a:solidFill>
                </a:uFill>
              </a:rPr>
              <a:t>Embedded Systems</a:t>
            </a:r>
          </a:p>
        </p:txBody>
      </p:sp>
      <p:sp>
        <p:nvSpPr>
          <p:cNvPr id="252" name="Shape 252"/>
          <p:cNvSpPr/>
          <p:nvPr/>
        </p:nvSpPr>
        <p:spPr>
          <a:xfrm>
            <a:off x="719279" y="1773359"/>
            <a:ext cx="7705082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1120" lvl="0" indent="-200400">
              <a:buClr>
                <a:srgbClr val="333333"/>
              </a:buClr>
              <a:buSzPct val="100000"/>
              <a:buFont typeface="Symbol"/>
              <a:buChar char="•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Kommunikation mit der APP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Festlegung eines Protokolls (inkl. Funktionalitäten)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Funktionalitäten(On, Off, Motortest, Demo, Einzelansteuerung)</a:t>
            </a:r>
            <a:endParaRPr spc="-1">
              <a:uFill>
                <a:solidFill>
                  <a:srgbClr val="FFFFFF"/>
                </a:solidFill>
              </a:uFill>
            </a:endParaRPr>
          </a:p>
          <a:p>
            <a:pPr marL="561480" lvl="1" indent="-200400">
              <a:buClr>
                <a:srgbClr val="333333"/>
              </a:buClr>
              <a:buSzPct val="80000"/>
              <a:buFont typeface="Helvetica"/>
              <a:buChar char="-"/>
            </a:pPr>
            <a:r>
              <a:rPr sz="20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App versendet Char mit Länge 30</a:t>
            </a:r>
            <a:endParaRPr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53" name="image16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640" y="4221000"/>
            <a:ext cx="7379641" cy="156168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988000" y="3879360"/>
            <a:ext cx="361" cy="50328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2669039" y="3660840"/>
            <a:ext cx="791281" cy="23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Motor1</a:t>
            </a:r>
          </a:p>
        </p:txBody>
      </p:sp>
      <p:sp>
        <p:nvSpPr>
          <p:cNvPr id="256" name="Shape 256"/>
          <p:cNvSpPr/>
          <p:nvPr/>
        </p:nvSpPr>
        <p:spPr>
          <a:xfrm>
            <a:off x="3505679" y="3498840"/>
            <a:ext cx="361" cy="88380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3187439" y="3283920"/>
            <a:ext cx="791281" cy="23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Motor2</a:t>
            </a:r>
          </a:p>
        </p:txBody>
      </p:sp>
      <p:sp>
        <p:nvSpPr>
          <p:cNvPr id="258" name="Shape 258"/>
          <p:cNvSpPr/>
          <p:nvPr/>
        </p:nvSpPr>
        <p:spPr>
          <a:xfrm>
            <a:off x="3901679" y="3879360"/>
            <a:ext cx="361" cy="50328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3594239" y="3657600"/>
            <a:ext cx="791281" cy="23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Motor3</a:t>
            </a:r>
          </a:p>
        </p:txBody>
      </p:sp>
      <p:sp>
        <p:nvSpPr>
          <p:cNvPr id="260" name="Shape 260"/>
          <p:cNvSpPr/>
          <p:nvPr/>
        </p:nvSpPr>
        <p:spPr>
          <a:xfrm>
            <a:off x="4386600" y="3482280"/>
            <a:ext cx="361" cy="88380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4101479" y="3280319"/>
            <a:ext cx="791281" cy="23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Motor4</a:t>
            </a:r>
          </a:p>
        </p:txBody>
      </p:sp>
      <p:sp>
        <p:nvSpPr>
          <p:cNvPr id="262" name="Shape 262"/>
          <p:cNvSpPr/>
          <p:nvPr/>
        </p:nvSpPr>
        <p:spPr>
          <a:xfrm flipV="1">
            <a:off x="3234959" y="4509000"/>
            <a:ext cx="361" cy="14256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 flipV="1">
            <a:off x="3674879" y="4511160"/>
            <a:ext cx="361" cy="14256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 flipV="1">
            <a:off x="4145039" y="4511160"/>
            <a:ext cx="361" cy="14256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5" name="Shape 265"/>
          <p:cNvSpPr/>
          <p:nvPr/>
        </p:nvSpPr>
        <p:spPr>
          <a:xfrm flipV="1">
            <a:off x="4602239" y="4504680"/>
            <a:ext cx="361" cy="142561"/>
          </a:xfrm>
          <a:prstGeom prst="line">
            <a:avLst/>
          </a:prstGeom>
          <a:ln>
            <a:solidFill>
              <a:srgbClr val="BABAB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3234959" y="4648679"/>
            <a:ext cx="2129041" cy="361"/>
          </a:xfrm>
          <a:prstGeom prst="line">
            <a:avLst/>
          </a:prstGeom>
          <a:ln>
            <a:solidFill>
              <a:srgbClr val="BABABA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7" name="Shape 267"/>
          <p:cNvSpPr/>
          <p:nvPr/>
        </p:nvSpPr>
        <p:spPr>
          <a:xfrm flipV="1">
            <a:off x="5364000" y="3879000"/>
            <a:ext cx="361" cy="769681"/>
          </a:xfrm>
          <a:prstGeom prst="line">
            <a:avLst/>
          </a:prstGeom>
          <a:ln>
            <a:solidFill>
              <a:srgbClr val="BABABA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2519" y="3649319"/>
            <a:ext cx="1276201" cy="23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Wert für MotorX</a:t>
            </a:r>
          </a:p>
        </p:txBody>
      </p:sp>
      <p:sp>
        <p:nvSpPr>
          <p:cNvPr id="269" name="Shape 269"/>
          <p:cNvSpPr/>
          <p:nvPr/>
        </p:nvSpPr>
        <p:spPr>
          <a:xfrm>
            <a:off x="6171119" y="3220560"/>
            <a:ext cx="2737801" cy="23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Theoretisch: Werte von 0 – 255 möglich</a:t>
            </a:r>
          </a:p>
        </p:txBody>
      </p:sp>
      <p:sp>
        <p:nvSpPr>
          <p:cNvPr id="270" name="Shape 270"/>
          <p:cNvSpPr/>
          <p:nvPr/>
        </p:nvSpPr>
        <p:spPr>
          <a:xfrm>
            <a:off x="6188040" y="3410999"/>
            <a:ext cx="2737801" cy="23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1100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</a:rPr>
              <a:t>Praktisch: Werte von 0 – .. möglich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PresentationFormat>Bildschirmpräsentation (4:3)</PresentationFormat>
  <Paragraphs>170</Paragraphs>
  <Slides>29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Default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cp:lastModifiedBy>Philipp</cp:lastModifiedBy>
  <cp:revision>20</cp:revision>
  <dcterms:modified xsi:type="dcterms:W3CDTF">2016-09-21T13:41:36Z</dcterms:modified>
</cp:coreProperties>
</file>